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2" r:id="rId3"/>
    <p:sldId id="264" r:id="rId4"/>
    <p:sldId id="260" r:id="rId5"/>
    <p:sldId id="261" r:id="rId6"/>
    <p:sldId id="265" r:id="rId7"/>
    <p:sldId id="266" r:id="rId8"/>
    <p:sldId id="267" r:id="rId9"/>
    <p:sldId id="269" r:id="rId10"/>
    <p:sldId id="283" r:id="rId11"/>
    <p:sldId id="270" r:id="rId12"/>
    <p:sldId id="284" r:id="rId13"/>
    <p:sldId id="27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ACF6-78E3-4E5C-AB2F-2A55BC9D7090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F89A-B065-41BB-B80E-A86B2B2FF49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ACF6-78E3-4E5C-AB2F-2A55BC9D7090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F89A-B065-41BB-B80E-A86B2B2FF49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ACF6-78E3-4E5C-AB2F-2A55BC9D7090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F89A-B065-41BB-B80E-A86B2B2FF4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ACF6-78E3-4E5C-AB2F-2A55BC9D7090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F89A-B065-41BB-B80E-A86B2B2FF4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ACF6-78E3-4E5C-AB2F-2A55BC9D7090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F89A-B065-41BB-B80E-A86B2B2FF4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ACF6-78E3-4E5C-AB2F-2A55BC9D7090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F89A-B065-41BB-B80E-A86B2B2FF4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ACF6-78E3-4E5C-AB2F-2A55BC9D7090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F89A-B065-41BB-B80E-A86B2B2FF4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ACF6-78E3-4E5C-AB2F-2A55BC9D7090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F89A-B065-41BB-B80E-A86B2B2FF4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ACF6-78E3-4E5C-AB2F-2A55BC9D7090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F89A-B065-41BB-B80E-A86B2B2FF4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ACF6-78E3-4E5C-AB2F-2A55BC9D7090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F89A-B065-41BB-B80E-A86B2B2FF4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ACF6-78E3-4E5C-AB2F-2A55BC9D7090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F89A-B065-41BB-B80E-A86B2B2FF4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A0F0ACF6-78E3-4E5C-AB2F-2A55BC9D7090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3F3AF89A-B065-41BB-B80E-A86B2B2FF4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6632"/>
            <a:ext cx="8458200" cy="3600400"/>
          </a:xfrm>
        </p:spPr>
        <p:txBody>
          <a:bodyPr>
            <a:normAutofit/>
          </a:bodyPr>
          <a:lstStyle/>
          <a:p>
            <a:r>
              <a:rPr lang="uk-UA" b="1" dirty="0" smtClean="0"/>
              <a:t>Тема курсової роботи</a:t>
            </a:r>
            <a:r>
              <a:rPr lang="uk-UA" dirty="0" smtClean="0"/>
              <a:t>: 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«</a:t>
            </a:r>
            <a:r>
              <a:rPr lang="uk-UA" b="1" dirty="0" err="1"/>
              <a:t>Онлайн-технології</a:t>
            </a:r>
            <a:r>
              <a:rPr lang="uk-UA" b="1" dirty="0"/>
              <a:t> у вивченні предмету «Сходинки до інформатики» початкової школи</a:t>
            </a:r>
            <a:r>
              <a:rPr lang="uk-UA" dirty="0" smtClean="0"/>
              <a:t>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229600" cy="1080120"/>
          </a:xfrm>
        </p:spPr>
        <p:txBody>
          <a:bodyPr/>
          <a:lstStyle/>
          <a:p>
            <a:r>
              <a:rPr lang="uk-UA" sz="4000" b="1" i="1" dirty="0" smtClean="0"/>
              <a:t>Об’єкт дослідження: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39552" y="1628800"/>
            <a:ext cx="8229600" cy="8618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3500" dirty="0" smtClean="0"/>
              <a:t>    навчально-виховний процес в початковій школі.</a:t>
            </a:r>
            <a:endParaRPr lang="uk-UA" sz="3500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44545" y="2636912"/>
            <a:ext cx="8229600" cy="108012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000" b="1" i="1" dirty="0" smtClean="0"/>
              <a:t>Предмет дослідження:</a:t>
            </a:r>
            <a:endParaRPr lang="ru-RU" sz="4000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32577" y="3861048"/>
            <a:ext cx="8229600" cy="861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uk-UA" sz="3500" dirty="0" smtClean="0"/>
              <a:t>    </a:t>
            </a:r>
            <a:r>
              <a:rPr lang="uk-UA" sz="3600" dirty="0" err="1"/>
              <a:t>онлайн</a:t>
            </a:r>
            <a:r>
              <a:rPr lang="uk-UA" sz="3600" dirty="0"/>
              <a:t> технології в системі роботи вчителя початкових класів на уроках інформатики</a:t>
            </a:r>
            <a:r>
              <a:rPr lang="uk-UA" sz="3500" dirty="0" smtClean="0"/>
              <a:t>.</a:t>
            </a:r>
            <a:endParaRPr lang="uk-UA" sz="35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 i="1" dirty="0" smtClean="0"/>
              <a:t>Мета дослідження: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sz="3500" dirty="0" smtClean="0"/>
              <a:t>Дослідження та обґрунтування </a:t>
            </a:r>
            <a:r>
              <a:rPr lang="uk-UA" sz="3500" dirty="0"/>
              <a:t>сутності </a:t>
            </a:r>
            <a:r>
              <a:rPr lang="uk-UA" sz="3500" dirty="0" err="1"/>
              <a:t>онлайн</a:t>
            </a:r>
            <a:r>
              <a:rPr lang="uk-UA" sz="3500" dirty="0"/>
              <a:t> технологій навчання та їх впровадження в навчально-виховний </a:t>
            </a:r>
            <a:r>
              <a:rPr lang="uk-UA" sz="3500" dirty="0" smtClean="0"/>
              <a:t>процес початкової школи</a:t>
            </a:r>
            <a:endParaRPr lang="ru-RU" sz="35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922114"/>
          </a:xfrm>
        </p:spPr>
        <p:txBody>
          <a:bodyPr>
            <a:normAutofit/>
          </a:bodyPr>
          <a:lstStyle/>
          <a:p>
            <a:r>
              <a:rPr lang="uk-UA" sz="4000" b="1" i="1" dirty="0" smtClean="0"/>
              <a:t>Завдання</a:t>
            </a:r>
            <a:r>
              <a:rPr lang="uk-UA" sz="4000" b="1" i="1" dirty="0" smtClean="0"/>
              <a:t> курсової роботи:</a:t>
            </a:r>
            <a:endParaRPr lang="ru-RU" sz="40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lvl="0"/>
            <a:r>
              <a:rPr lang="uk-UA" sz="2200" dirty="0" smtClean="0"/>
              <a:t>проаналізувати психолого-педагогічну,  науково-методичну та навчальну літературу,  сучасні публікації, нормативно-правові документи з проблеми дослідження;</a:t>
            </a:r>
            <a:endParaRPr lang="ru-RU" sz="2200" dirty="0" smtClean="0"/>
          </a:p>
          <a:p>
            <a:pPr lvl="0"/>
            <a:r>
              <a:rPr lang="uk-UA" sz="2200" dirty="0" smtClean="0"/>
              <a:t>наукове </a:t>
            </a:r>
            <a:r>
              <a:rPr lang="uk-UA" sz="2200" dirty="0"/>
              <a:t>обґрунтування сутності </a:t>
            </a:r>
            <a:r>
              <a:rPr lang="uk-UA" sz="2200" dirty="0" err="1"/>
              <a:t>онлайн</a:t>
            </a:r>
            <a:r>
              <a:rPr lang="uk-UA" sz="2200" dirty="0"/>
              <a:t> технологій.</a:t>
            </a:r>
            <a:endParaRPr lang="ru-RU" sz="2200" dirty="0"/>
          </a:p>
          <a:p>
            <a:pPr lvl="0"/>
            <a:r>
              <a:rPr lang="uk-UA" sz="2200" dirty="0"/>
              <a:t>а</a:t>
            </a:r>
            <a:r>
              <a:rPr lang="uk-UA" sz="2200" dirty="0" smtClean="0"/>
              <a:t>наліз </a:t>
            </a:r>
            <a:r>
              <a:rPr lang="uk-UA" sz="2200" dirty="0"/>
              <a:t>ресурсів Інтернет з </a:t>
            </a:r>
            <a:r>
              <a:rPr lang="uk-UA" sz="2200" dirty="0" err="1"/>
              <a:t>онлайн-навчання</a:t>
            </a:r>
            <a:r>
              <a:rPr lang="uk-UA" sz="2200" dirty="0"/>
              <a:t>.</a:t>
            </a:r>
            <a:endParaRPr lang="ru-RU" sz="2200" dirty="0"/>
          </a:p>
          <a:p>
            <a:pPr lvl="0"/>
            <a:r>
              <a:rPr lang="uk-UA" sz="2200" dirty="0"/>
              <a:t>р</a:t>
            </a:r>
            <a:r>
              <a:rPr lang="uk-UA" sz="2200" dirty="0" smtClean="0"/>
              <a:t>еєстрація </a:t>
            </a:r>
            <a:r>
              <a:rPr lang="uk-UA" sz="2200" dirty="0"/>
              <a:t>та проходження </a:t>
            </a:r>
            <a:r>
              <a:rPr lang="uk-UA" sz="2200" dirty="0" err="1"/>
              <a:t>онлайн-курсу</a:t>
            </a:r>
            <a:r>
              <a:rPr lang="uk-UA" sz="2200" dirty="0"/>
              <a:t> з 12 уроків «Алгоритми і виконавці </a:t>
            </a:r>
            <a:r>
              <a:rPr lang="uk-UA" sz="2200" dirty="0" err="1"/>
              <a:t>Scratсh</a:t>
            </a:r>
            <a:r>
              <a:rPr lang="uk-UA" sz="2200" dirty="0"/>
              <a:t>» на українській платформі </a:t>
            </a:r>
            <a:r>
              <a:rPr lang="en-US" sz="2200" dirty="0"/>
              <a:t>Prometheus</a:t>
            </a:r>
            <a:r>
              <a:rPr lang="uk-UA" sz="2200" dirty="0"/>
              <a:t>.</a:t>
            </a:r>
            <a:endParaRPr lang="ru-RU" sz="2200" dirty="0"/>
          </a:p>
          <a:p>
            <a:r>
              <a:rPr lang="uk-UA" sz="2200" dirty="0"/>
              <a:t>п</a:t>
            </a:r>
            <a:r>
              <a:rPr lang="uk-UA" sz="2200" dirty="0" smtClean="0"/>
              <a:t>ідготовка </a:t>
            </a:r>
            <a:r>
              <a:rPr lang="uk-UA" sz="2200" dirty="0"/>
              <a:t>методичних матеріалів до проведення уроків в початковій школі з розділу «Алгоритми і виконавці» на основі пройденого </a:t>
            </a:r>
            <a:r>
              <a:rPr lang="uk-UA" sz="2200" dirty="0" err="1"/>
              <a:t>онлайн-курсу</a:t>
            </a:r>
            <a:r>
              <a:rPr lang="uk-UA" sz="2200" dirty="0"/>
              <a:t>.</a:t>
            </a:r>
            <a:endParaRPr lang="ru-RU" sz="2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2000">
        <p14:flip dir="r"/>
      </p:transition>
    </mc:Choice>
    <mc:Fallback>
      <p:transition spd="slow" advClick="0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i="1" dirty="0" smtClean="0"/>
              <a:t>Поставлені завдання обумовили вибір методів дослідження:</a:t>
            </a:r>
            <a:endParaRPr lang="ru-RU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0"/>
            <a:r>
              <a:rPr lang="uk-UA" sz="2200" b="1" dirty="0" smtClean="0"/>
              <a:t>теоретичних: </a:t>
            </a:r>
            <a:r>
              <a:rPr lang="uk-UA" sz="2200" dirty="0" smtClean="0"/>
              <a:t>аналіз державних документів, навчальних планів і програм, психолого-педагогічної та навчально-методичної літератури; порівняння; узагальнення; класифікація і систематизація теоретичного і практичного матеріалу з проблеми дослідження;</a:t>
            </a:r>
            <a:endParaRPr lang="ru-RU" sz="2200" dirty="0" smtClean="0"/>
          </a:p>
          <a:p>
            <a:pPr lvl="0"/>
            <a:r>
              <a:rPr lang="uk-UA" sz="2200" b="1" dirty="0" smtClean="0"/>
              <a:t>емпіричних: </a:t>
            </a:r>
            <a:r>
              <a:rPr lang="uk-UA" sz="2200" dirty="0" smtClean="0"/>
              <a:t>спостереження, </a:t>
            </a:r>
            <a:r>
              <a:rPr lang="uk-UA" sz="2200" dirty="0" err="1" smtClean="0"/>
              <a:t>онлайн-навчання</a:t>
            </a:r>
            <a:r>
              <a:rPr lang="uk-UA" sz="2200" dirty="0" smtClean="0"/>
              <a:t>;</a:t>
            </a:r>
            <a:endParaRPr lang="ru-RU" sz="2200" dirty="0" smtClean="0"/>
          </a:p>
          <a:p>
            <a:pPr lvl="0"/>
            <a:r>
              <a:rPr lang="uk-UA" sz="2200" b="1" dirty="0" smtClean="0"/>
              <a:t>експериментальних: </a:t>
            </a:r>
            <a:r>
              <a:rPr lang="uk-UA" sz="2200" dirty="0" smtClean="0"/>
              <a:t>систематизація методичних матеріалів зібраних у ході проходження </a:t>
            </a:r>
            <a:r>
              <a:rPr lang="uk-UA" sz="2200" dirty="0" err="1" smtClean="0"/>
              <a:t>онлайн</a:t>
            </a:r>
            <a:r>
              <a:rPr lang="uk-UA" sz="2200" dirty="0" err="1" smtClean="0"/>
              <a:t>-курсу</a:t>
            </a:r>
            <a:r>
              <a:rPr lang="uk-UA" sz="2200" dirty="0" smtClean="0"/>
              <a:t> «Алгоритми і виконавці»</a:t>
            </a:r>
            <a:r>
              <a:rPr lang="uk-UA" sz="2200" dirty="0" smtClean="0"/>
              <a:t>.</a:t>
            </a:r>
            <a:endParaRPr lang="ru-RU" sz="2200" dirty="0" smtClean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609600" y="54868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3500" b="1" i="1" dirty="0" smtClean="0"/>
              <a:t>Освітні </a:t>
            </a:r>
            <a:r>
              <a:rPr lang="uk-UA" sz="3500" b="1" i="1" dirty="0" err="1" smtClean="0"/>
              <a:t>онлайн-ресурси</a:t>
            </a:r>
            <a:r>
              <a:rPr lang="uk-UA" sz="3500" b="1" i="1" dirty="0" smtClean="0"/>
              <a:t> </a:t>
            </a:r>
          </a:p>
          <a:p>
            <a:pPr algn="ctr"/>
            <a:r>
              <a:rPr lang="uk-UA" sz="3500" b="1" i="1" dirty="0" smtClean="0"/>
              <a:t>мережі Інтернет</a:t>
            </a:r>
            <a:endParaRPr lang="ru-RU" sz="3500" b="1" i="1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 l="6408" t="4114" r="7181" b="25939"/>
          <a:stretch>
            <a:fillRect/>
          </a:stretch>
        </p:blipFill>
        <p:spPr bwMode="auto">
          <a:xfrm>
            <a:off x="1043608" y="1691680"/>
            <a:ext cx="7200000" cy="39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3" cstate="print"/>
          <a:srcRect t="4114" r="3365" b="6082"/>
          <a:stretch>
            <a:fillRect/>
          </a:stretch>
        </p:blipFill>
        <p:spPr bwMode="auto">
          <a:xfrm>
            <a:off x="1043608" y="1691680"/>
            <a:ext cx="7200000" cy="39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 rotWithShape="1">
          <a:blip r:embed="rId4" cstate="print"/>
          <a:srcRect l="13021" t="4114" r="19351" b="42755"/>
          <a:stretch/>
        </p:blipFill>
        <p:spPr bwMode="auto">
          <a:xfrm>
            <a:off x="1043608" y="1691680"/>
            <a:ext cx="7200000" cy="39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2000">
        <p14:flip dir="r"/>
      </p:transition>
    </mc:Choice>
    <mc:Fallback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792480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u="sng" dirty="0" err="1" smtClean="0"/>
              <a:t>Prometheus</a:t>
            </a:r>
            <a:r>
              <a:rPr lang="uk-UA" sz="4000" b="1" u="sng" dirty="0" smtClean="0"/>
              <a:t> </a:t>
            </a:r>
            <a:r>
              <a:rPr lang="uk-UA" sz="4000" b="1" dirty="0" err="1" smtClean="0"/>
              <a:t>– українська платфор</a:t>
            </a:r>
            <a:r>
              <a:rPr lang="uk-UA" sz="4000" b="1" dirty="0" smtClean="0"/>
              <a:t>ма </a:t>
            </a:r>
            <a:br>
              <a:rPr lang="uk-UA" sz="4000" b="1" dirty="0" smtClean="0"/>
            </a:br>
            <a:r>
              <a:rPr lang="uk-UA" sz="4000" b="1" dirty="0" smtClean="0"/>
              <a:t>онлайн-освіти</a:t>
            </a:r>
            <a:endParaRPr lang="uk-UA" sz="4000" b="1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2" t="8542" r="5359" b="13750"/>
          <a:stretch/>
        </p:blipFill>
        <p:spPr bwMode="auto">
          <a:xfrm>
            <a:off x="611560" y="2060848"/>
            <a:ext cx="8069610" cy="396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924800" cy="922114"/>
          </a:xfrm>
        </p:spPr>
        <p:txBody>
          <a:bodyPr>
            <a:normAutofit/>
          </a:bodyPr>
          <a:lstStyle/>
          <a:p>
            <a:pPr algn="ctr"/>
            <a:r>
              <a:rPr lang="uk-UA" sz="4000" b="1" u="sng" dirty="0" smtClean="0"/>
              <a:t>Як працює </a:t>
            </a:r>
            <a:r>
              <a:rPr lang="uk-UA" sz="4000" b="1" u="sng" dirty="0" err="1" smtClean="0"/>
              <a:t>Prometheus</a:t>
            </a:r>
            <a:r>
              <a:rPr lang="uk-UA" sz="4000" b="1" u="sng" dirty="0"/>
              <a:t>?</a:t>
            </a:r>
            <a:endParaRPr lang="uk-UA" sz="4000" b="1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7" t="23750" r="15258" b="14167"/>
          <a:stretch/>
        </p:blipFill>
        <p:spPr bwMode="auto">
          <a:xfrm>
            <a:off x="472440" y="1484784"/>
            <a:ext cx="8213261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2" t="9583" r="4539" b="45417"/>
          <a:stretch/>
        </p:blipFill>
        <p:spPr bwMode="auto">
          <a:xfrm>
            <a:off x="323528" y="116632"/>
            <a:ext cx="8485047" cy="2367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одержимое 2"/>
          <p:cNvSpPr>
            <a:spLocks noGrp="1"/>
          </p:cNvSpPr>
          <p:nvPr>
            <p:ph sz="quarter" idx="13"/>
          </p:nvPr>
        </p:nvSpPr>
        <p:spPr>
          <a:xfrm>
            <a:off x="603651" y="2626568"/>
            <a:ext cx="7924800" cy="41148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sz="3600" cap="all" dirty="0" smtClean="0"/>
              <a:t>ПРО КУРС "АЛГОРИТМИ І ПРОЕКТИ SCRATCH"</a:t>
            </a:r>
          </a:p>
          <a:p>
            <a:r>
              <a:rPr lang="uk-UA" sz="3600" dirty="0" err="1" smtClean="0"/>
              <a:t>Scratch</a:t>
            </a:r>
            <a:r>
              <a:rPr lang="uk-UA" sz="3600" dirty="0" smtClean="0"/>
              <a:t> — це середовище, у якому кожен може легко почати програмувати. Для початку роботи з ним не потрібні ґрунтовні знання про алгоритми і роботу комп'ютера, але бажання експериментувати, грати і створювати щось нове і захопливе — вкрай необхідні. Цей курс буде путівником в опануванні можливостей </a:t>
            </a:r>
            <a:r>
              <a:rPr lang="uk-UA" sz="3600" dirty="0" err="1" smtClean="0"/>
              <a:t>Scratch</a:t>
            </a:r>
            <a:r>
              <a:rPr lang="uk-UA" sz="3600" dirty="0" smtClean="0"/>
              <a:t>, допоможе поєднати теорію з практикою, знайти цікаві ідеї та навчитись працювати над власними проектами.</a:t>
            </a:r>
            <a:endParaRPr lang="uk-UA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635896" y="1600200"/>
            <a:ext cx="4898504" cy="4114800"/>
          </a:xfrm>
        </p:spPr>
        <p:txBody>
          <a:bodyPr>
            <a:normAutofit/>
          </a:bodyPr>
          <a:lstStyle/>
          <a:p>
            <a:r>
              <a:rPr lang="uk-UA" sz="2000" dirty="0" smtClean="0"/>
              <a:t>Вчитель інформатики Політехнічного ліцею НТУУ “КПІ”. Керівник відділення довузівської підготовки фізико-технічного інституту НТУУ “КПІ”.</a:t>
            </a:r>
          </a:p>
          <a:p>
            <a:r>
              <a:rPr lang="uk-UA" sz="2000" dirty="0" smtClean="0"/>
              <a:t>Її вихованці є переможцями престижних олімпіад та конкурсів, таких як </a:t>
            </a:r>
            <a:r>
              <a:rPr lang="uk-UA" sz="2000" dirty="0" err="1" smtClean="0"/>
              <a:t>Imagine</a:t>
            </a:r>
            <a:r>
              <a:rPr lang="uk-UA" sz="2000" dirty="0" smtClean="0"/>
              <a:t> </a:t>
            </a:r>
            <a:r>
              <a:rPr lang="uk-UA" sz="2000" dirty="0" err="1" smtClean="0"/>
              <a:t>Cup</a:t>
            </a:r>
            <a:r>
              <a:rPr lang="uk-UA" sz="2000" dirty="0" smtClean="0"/>
              <a:t> від Microsoft та </a:t>
            </a:r>
            <a:r>
              <a:rPr lang="uk-UA" sz="2000" dirty="0" err="1" smtClean="0"/>
              <a:t>European</a:t>
            </a:r>
            <a:r>
              <a:rPr lang="uk-UA" sz="2000" dirty="0" smtClean="0"/>
              <a:t> BEST </a:t>
            </a:r>
            <a:r>
              <a:rPr lang="uk-UA" sz="2000" dirty="0" err="1" smtClean="0"/>
              <a:t>engineering</a:t>
            </a:r>
            <a:r>
              <a:rPr lang="uk-UA" sz="2000" dirty="0" smtClean="0"/>
              <a:t> </a:t>
            </a:r>
            <a:r>
              <a:rPr lang="uk-UA" sz="2000" dirty="0" err="1" smtClean="0"/>
              <a:t>competition</a:t>
            </a:r>
            <a:r>
              <a:rPr lang="uk-UA" sz="2000" dirty="0" smtClean="0"/>
              <a:t>.</a:t>
            </a:r>
          </a:p>
          <a:p>
            <a:r>
              <a:rPr lang="uk-UA" sz="2000" dirty="0" smtClean="0"/>
              <a:t>У розробці курсу також брали участь учні Політехнічного ліцею НТУУ “КПІ”.</a:t>
            </a:r>
            <a:endParaRPr lang="uk-UA" sz="2000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924800" cy="922114"/>
          </a:xfrm>
        </p:spPr>
        <p:txBody>
          <a:bodyPr>
            <a:normAutofit/>
          </a:bodyPr>
          <a:lstStyle/>
          <a:p>
            <a:pPr algn="ctr"/>
            <a:r>
              <a:rPr lang="uk-UA" sz="4000" b="1" u="sng" dirty="0" smtClean="0"/>
              <a:t>Викладачі курсу</a:t>
            </a:r>
            <a:endParaRPr lang="uk-UA" sz="4000" b="1" i="1" dirty="0"/>
          </a:p>
        </p:txBody>
      </p:sp>
      <p:pic>
        <p:nvPicPr>
          <p:cNvPr id="4098" name="Picture 2" descr="Course Staff Image #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9" y="1628800"/>
            <a:ext cx="3178324" cy="317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92899" y="4795445"/>
            <a:ext cx="3291711" cy="6381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500" b="1" u="sng" dirty="0" smtClean="0"/>
              <a:t>Людмила Булигіна</a:t>
            </a:r>
            <a:endParaRPr lang="uk-UA" sz="2500" b="1" i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419872" y="1600200"/>
            <a:ext cx="5400600" cy="4061048"/>
          </a:xfrm>
        </p:spPr>
        <p:txBody>
          <a:bodyPr>
            <a:normAutofit/>
          </a:bodyPr>
          <a:lstStyle/>
          <a:p>
            <a:r>
              <a:rPr lang="uk-UA" sz="2000" i="1" dirty="0"/>
              <a:t>«Масові </a:t>
            </a:r>
            <a:r>
              <a:rPr lang="uk-UA" sz="2000" i="1" dirty="0" err="1"/>
              <a:t>онлайн-курси</a:t>
            </a:r>
            <a:r>
              <a:rPr lang="uk-UA" sz="2000" i="1" dirty="0"/>
              <a:t> стануть серйозною альтернативою університетам»</a:t>
            </a:r>
            <a:r>
              <a:rPr lang="uk-UA" sz="2000" dirty="0" smtClean="0"/>
              <a:t> </a:t>
            </a:r>
            <a:endParaRPr lang="uk-UA" sz="2000" dirty="0" smtClean="0"/>
          </a:p>
          <a:p>
            <a:r>
              <a:rPr lang="uk-UA" sz="2000" dirty="0"/>
              <a:t>Є такий термін як «навчання впродовж всього життя». Ця тенденція зараз є основною. Людина, яка завершила університет і не навчається далі, приречена в професійному сенсі. Вона не зможе конкурувати з іншими професіоналами, які продовжують навчатися. І тому кожен із нас повинен бути серед тих, хто обирає навчання впродовж всього життя.</a:t>
            </a:r>
            <a:endParaRPr lang="ru-RU" sz="2000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924800" cy="922114"/>
          </a:xfrm>
        </p:spPr>
        <p:txBody>
          <a:bodyPr>
            <a:normAutofit/>
          </a:bodyPr>
          <a:lstStyle/>
          <a:p>
            <a:pPr algn="ctr"/>
            <a:r>
              <a:rPr lang="uk-UA" sz="4000" b="1" u="sng" dirty="0" smtClean="0"/>
              <a:t>Засновник </a:t>
            </a:r>
            <a:r>
              <a:rPr lang="en-US" sz="4000" b="1" u="sng" dirty="0" smtClean="0"/>
              <a:t>Prometheus</a:t>
            </a:r>
            <a:endParaRPr lang="uk-UA" sz="4000" b="1" i="1" dirty="0"/>
          </a:p>
        </p:txBody>
      </p:sp>
      <p:pic>
        <p:nvPicPr>
          <p:cNvPr id="7" name="Рисунок 6" descr="https://pb.platfor.ma/images/doc/4/5/45bda96-----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12776"/>
            <a:ext cx="2376264" cy="33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16193" y="4795445"/>
            <a:ext cx="3291711" cy="6381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500" b="1" u="sng" dirty="0" smtClean="0"/>
              <a:t>Іван </a:t>
            </a:r>
            <a:r>
              <a:rPr lang="uk-UA" sz="2500" b="1" u="sng" dirty="0" err="1" smtClean="0"/>
              <a:t>Примаченко</a:t>
            </a:r>
            <a:endParaRPr lang="uk-UA" sz="2500" b="1" i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ÐÐ°ÑÑÐ¸Ð½ÐºÐ¸ Ð¿Ð¾ Ð·Ð°Ð¿ÑÐ¾ÑÑ ÑÐ¸ÑÐ°ÑÐ¸ Ð¿ÑÐ¾ Ð¸Ð½ÑÐµÑÐ½ÐµÑ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968"/>
          <a:stretch/>
        </p:blipFill>
        <p:spPr bwMode="auto">
          <a:xfrm>
            <a:off x="539552" y="836712"/>
            <a:ext cx="4131618" cy="445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11960" y="1920044"/>
            <a:ext cx="4464496" cy="2229036"/>
          </a:xfrm>
        </p:spPr>
        <p:txBody>
          <a:bodyPr>
            <a:noAutofit/>
          </a:bodyPr>
          <a:lstStyle/>
          <a:p>
            <a:pPr algn="ctr"/>
            <a:r>
              <a:rPr lang="uk-UA" sz="4000" b="1" cap="none" dirty="0" smtClean="0"/>
              <a:t>Велике бажання чомусь навчитись – це уже 50% успіху!</a:t>
            </a:r>
            <a:r>
              <a:rPr lang="en-US" sz="5000" b="1" cap="none" dirty="0" smtClean="0">
                <a:solidFill>
                  <a:srgbClr val="FF0000"/>
                </a:solidFill>
              </a:rPr>
              <a:t>”</a:t>
            </a:r>
            <a:endParaRPr lang="uk-UA" sz="5000" b="1" i="1" cap="none" dirty="0">
              <a:solidFill>
                <a:srgbClr val="FF0000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355976" y="5013176"/>
            <a:ext cx="4536504" cy="92211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4000" b="1" u="sng" dirty="0" smtClean="0"/>
              <a:t>Дейл Карнегі</a:t>
            </a:r>
            <a:endParaRPr lang="uk-UA" sz="4000" b="1" i="1" dirty="0"/>
          </a:p>
        </p:txBody>
      </p:sp>
    </p:spTree>
    <p:extLst>
      <p:ext uri="{BB962C8B-B14F-4D97-AF65-F5344CB8AC3E}">
        <p14:creationId xmlns:p14="http://schemas.microsoft.com/office/powerpoint/2010/main" val="2728661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571744"/>
            <a:ext cx="8229600" cy="1399032"/>
          </a:xfrm>
        </p:spPr>
        <p:txBody>
          <a:bodyPr>
            <a:noAutofit/>
          </a:bodyPr>
          <a:lstStyle/>
          <a:p>
            <a:pPr algn="ctr"/>
            <a:r>
              <a:rPr lang="uk-UA" sz="8800" b="1" dirty="0" smtClean="0">
                <a:solidFill>
                  <a:schemeClr val="tx1"/>
                </a:solidFill>
              </a:rPr>
              <a:t>Дякуємо</a:t>
            </a:r>
            <a:r>
              <a:rPr lang="en-US" sz="8800" b="1" dirty="0" smtClean="0">
                <a:solidFill>
                  <a:schemeClr val="tx1"/>
                </a:solidFill>
              </a:rPr>
              <a:t> </a:t>
            </a:r>
            <a:r>
              <a:rPr lang="uk-UA" sz="8800" b="1" dirty="0" smtClean="0">
                <a:solidFill>
                  <a:schemeClr val="tx1"/>
                </a:solidFill>
              </a:rPr>
              <a:t>за увагу!</a:t>
            </a:r>
            <a:endParaRPr lang="ru-RU" sz="8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flip dir="r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196</TotalTime>
  <Words>411</Words>
  <Application>Microsoft Office PowerPoint</Application>
  <PresentationFormat>Экран (4:3)</PresentationFormat>
  <Paragraphs>35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Горизонт</vt:lpstr>
      <vt:lpstr>Тема курсової роботи:   «Онлайн-технології у вивченні предмету «Сходинки до інформатики» початкової школи». </vt:lpstr>
      <vt:lpstr>Об’єкт дослідження:</vt:lpstr>
      <vt:lpstr>Мета дослідження:</vt:lpstr>
      <vt:lpstr>Завдання курсової роботи:</vt:lpstr>
      <vt:lpstr>Поставлені завдання обумовили вибір методів дослідження:</vt:lpstr>
      <vt:lpstr>Презентация PowerPoint</vt:lpstr>
      <vt:lpstr>Prometheus – українська платформа  онлайн-освіти</vt:lpstr>
      <vt:lpstr>Як працює Prometheus?</vt:lpstr>
      <vt:lpstr>Презентация PowerPoint</vt:lpstr>
      <vt:lpstr>Викладачі курсу</vt:lpstr>
      <vt:lpstr>Засновник Prometheus</vt:lpstr>
      <vt:lpstr>Велике бажання чомусь навчитись – це уже 50% успіху!”</vt:lpstr>
      <vt:lpstr>Дякуємо за увагу!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курсового дослідження:   «Форми та методи контролю опанування учнями початкових класів предметних математичних компетентностей».</dc:title>
  <dc:creator>Алла</dc:creator>
  <cp:lastModifiedBy>КТК</cp:lastModifiedBy>
  <cp:revision>19</cp:revision>
  <dcterms:created xsi:type="dcterms:W3CDTF">2013-04-15T22:03:40Z</dcterms:created>
  <dcterms:modified xsi:type="dcterms:W3CDTF">2018-04-18T21:05:44Z</dcterms:modified>
</cp:coreProperties>
</file>